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18288000"/>
  <p:notesSz cx="18288000" cy="14630400"/>
  <p:embeddedFontLst>
    <p:embeddedFont>
      <p:font typeface="Outfit Ext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mo" panose="020B0604020202020204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30" d="100"/>
          <a:sy n="30" d="100"/>
        </p:scale>
        <p:origin x="20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79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67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682645"/>
            <a:ext cx="11862673" cy="2471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 : Le Framework PHP Monorepo Modulaire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1383863" y="13709928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Découvrez UNDER, le framework PHP monorepo qui révolutionne le développement d'applications modulaires. Un socle unifié pour des architectures diverses, avec des services intégrés.</a:t>
            </a:r>
            <a:endParaRPr lang="en-US" sz="3850" dirty="0"/>
          </a:p>
        </p:txBody>
      </p:sp>
      <p:sp>
        <p:nvSpPr>
          <p:cNvPr id="5" name="ZoneTexte 4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3862268"/>
            <a:ext cx="11635145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Commencez avec UNDER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6086356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Rejoignez la révolution du développement PHP modulaire dès aujourd'hui.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383863" y="8223766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6200"/>
              </a:lnSpc>
              <a:buSzPct val="100000"/>
              <a:buChar char="•"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Installation facile via Composer.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383863" y="9187339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6200"/>
              </a:lnSpc>
              <a:buSzPct val="100000"/>
              <a:buChar char="•"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Documentation complète et exemples disponibles.</a:t>
            </a:r>
            <a:endParaRPr lang="en-US" sz="3850" dirty="0"/>
          </a:p>
        </p:txBody>
      </p:sp>
      <p:sp>
        <p:nvSpPr>
          <p:cNvPr id="6" name="Text 4"/>
          <p:cNvSpPr/>
          <p:nvPr/>
        </p:nvSpPr>
        <p:spPr>
          <a:xfrm>
            <a:off x="1383863" y="10150912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6200"/>
              </a:lnSpc>
              <a:buSzPct val="100000"/>
              <a:buChar char="•"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Rejoignez la communauté sur GitHub et Discord.</a:t>
            </a:r>
            <a:endParaRPr lang="en-US" sz="3850" dirty="0"/>
          </a:p>
        </p:txBody>
      </p:sp>
      <p:sp>
        <p:nvSpPr>
          <p:cNvPr id="7" name="Text 5"/>
          <p:cNvSpPr/>
          <p:nvPr/>
        </p:nvSpPr>
        <p:spPr>
          <a:xfrm>
            <a:off x="1383863" y="11497628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 : Le futur du développement PHP modulaire.</a:t>
            </a:r>
            <a:endParaRPr lang="en-US" sz="3850" dirty="0"/>
          </a:p>
        </p:txBody>
      </p:sp>
      <p:sp>
        <p:nvSpPr>
          <p:cNvPr id="8" name="Text 6"/>
          <p:cNvSpPr/>
          <p:nvPr/>
        </p:nvSpPr>
        <p:spPr>
          <a:xfrm>
            <a:off x="1383863" y="12844343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Partagez ce post et taguez un développeur qui a besoin de ça !</a:t>
            </a:r>
            <a:endParaRPr lang="en-US" sz="3850" dirty="0"/>
          </a:p>
        </p:txBody>
      </p:sp>
      <p:sp>
        <p:nvSpPr>
          <p:cNvPr id="9" name="ZoneTexte 8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140148"/>
            <a:ext cx="11017448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Pourquoi un Monorepo ?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4364236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Adoptez l'efficacité du monorepo pour centraliser votre code et optimiser la collaboration.</a:t>
            </a:r>
            <a:endParaRPr lang="en-US" sz="3850" dirty="0"/>
          </a:p>
        </p:txBody>
      </p:sp>
      <p:sp>
        <p:nvSpPr>
          <p:cNvPr id="4" name="Shape 2"/>
          <p:cNvSpPr/>
          <p:nvPr/>
        </p:nvSpPr>
        <p:spPr>
          <a:xfrm>
            <a:off x="1383863" y="6501646"/>
            <a:ext cx="1112044" cy="1112044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84" y="6594336"/>
            <a:ext cx="741402" cy="926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90136" y="6671548"/>
            <a:ext cx="647164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Centralisation du code</a:t>
            </a:r>
            <a:endParaRPr lang="en-US" sz="4850" dirty="0"/>
          </a:p>
        </p:txBody>
      </p:sp>
      <p:sp>
        <p:nvSpPr>
          <p:cNvPr id="7" name="Text 4"/>
          <p:cNvSpPr/>
          <p:nvPr/>
        </p:nvSpPr>
        <p:spPr>
          <a:xfrm>
            <a:off x="2990136" y="7740253"/>
            <a:ext cx="10256401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Améliore la collaboration et la visibilité du projet.</a:t>
            </a:r>
            <a:endParaRPr lang="en-US" sz="3850" dirty="0"/>
          </a:p>
        </p:txBody>
      </p:sp>
      <p:sp>
        <p:nvSpPr>
          <p:cNvPr id="8" name="Shape 5"/>
          <p:cNvSpPr/>
          <p:nvPr/>
        </p:nvSpPr>
        <p:spPr>
          <a:xfrm>
            <a:off x="1383863" y="10310098"/>
            <a:ext cx="1112044" cy="1112044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84" y="10402788"/>
            <a:ext cx="741402" cy="926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90136" y="10480000"/>
            <a:ext cx="8375213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Réutilisation des composants</a:t>
            </a:r>
            <a:endParaRPr lang="en-US" sz="4850" dirty="0"/>
          </a:p>
        </p:txBody>
      </p:sp>
      <p:sp>
        <p:nvSpPr>
          <p:cNvPr id="11" name="Text 7"/>
          <p:cNvSpPr/>
          <p:nvPr/>
        </p:nvSpPr>
        <p:spPr>
          <a:xfrm>
            <a:off x="2990136" y="11548705"/>
            <a:ext cx="10256401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Partagez du code et des dépendances entre les modules.</a:t>
            </a:r>
            <a:endParaRPr lang="en-US" sz="3850" dirty="0"/>
          </a:p>
        </p:txBody>
      </p:sp>
      <p:sp>
        <p:nvSpPr>
          <p:cNvPr id="12" name="Shape 8"/>
          <p:cNvSpPr/>
          <p:nvPr/>
        </p:nvSpPr>
        <p:spPr>
          <a:xfrm>
            <a:off x="1383863" y="14118550"/>
            <a:ext cx="1112044" cy="1112044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184" y="14211240"/>
            <a:ext cx="741402" cy="92666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990136" y="14288453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Gestion simplifiée</a:t>
            </a:r>
            <a:endParaRPr lang="en-US" sz="4850" dirty="0"/>
          </a:p>
        </p:txBody>
      </p:sp>
      <p:sp>
        <p:nvSpPr>
          <p:cNvPr id="15" name="Text 10"/>
          <p:cNvSpPr/>
          <p:nvPr/>
        </p:nvSpPr>
        <p:spPr>
          <a:xfrm>
            <a:off x="2990136" y="15357158"/>
            <a:ext cx="10256401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Facilite les mises à jour et la maintenance.</a:t>
            </a:r>
            <a:endParaRPr lang="en-US" sz="3850" dirty="0"/>
          </a:p>
        </p:txBody>
      </p:sp>
      <p:sp>
        <p:nvSpPr>
          <p:cNvPr id="16" name="ZoneTexte 15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710452"/>
            <a:ext cx="10684312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Modularité &amp; Flexibilité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3934539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Combinez MVC, microservices et SOA en toute fluidité.</a:t>
            </a:r>
            <a:endParaRPr lang="en-US" sz="3850" dirty="0"/>
          </a:p>
        </p:txBody>
      </p:sp>
      <p:sp>
        <p:nvSpPr>
          <p:cNvPr id="4" name="Shape 2"/>
          <p:cNvSpPr/>
          <p:nvPr/>
        </p:nvSpPr>
        <p:spPr>
          <a:xfrm>
            <a:off x="1383863" y="6071949"/>
            <a:ext cx="11862673" cy="2908816"/>
          </a:xfrm>
          <a:prstGeom prst="roundRect">
            <a:avLst>
              <a:gd name="adj" fmla="val 7137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908572" y="6596658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Architectures mixtes</a:t>
            </a:r>
            <a:endParaRPr lang="en-US" sz="4850" dirty="0"/>
          </a:p>
        </p:txBody>
      </p:sp>
      <p:sp>
        <p:nvSpPr>
          <p:cNvPr id="6" name="Text 4"/>
          <p:cNvSpPr/>
          <p:nvPr/>
        </p:nvSpPr>
        <p:spPr>
          <a:xfrm>
            <a:off x="1908572" y="7665363"/>
            <a:ext cx="10813256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Chaque module adopte son architecture idéale.</a:t>
            </a:r>
            <a:endParaRPr lang="en-US" sz="3850" dirty="0"/>
          </a:p>
        </p:txBody>
      </p:sp>
      <p:sp>
        <p:nvSpPr>
          <p:cNvPr id="7" name="Shape 5"/>
          <p:cNvSpPr/>
          <p:nvPr/>
        </p:nvSpPr>
        <p:spPr>
          <a:xfrm>
            <a:off x="1383863" y="9474994"/>
            <a:ext cx="11862673" cy="2908816"/>
          </a:xfrm>
          <a:prstGeom prst="roundRect">
            <a:avLst>
              <a:gd name="adj" fmla="val 7137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08572" y="9999702"/>
            <a:ext cx="6178272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Évolution facilitée</a:t>
            </a:r>
            <a:endParaRPr lang="en-US" sz="4850" dirty="0"/>
          </a:p>
        </p:txBody>
      </p:sp>
      <p:sp>
        <p:nvSpPr>
          <p:cNvPr id="9" name="Text 7"/>
          <p:cNvSpPr/>
          <p:nvPr/>
        </p:nvSpPr>
        <p:spPr>
          <a:xfrm>
            <a:off x="1908572" y="11068407"/>
            <a:ext cx="10813256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Réduit les refactorings majeurs jusqu'à 40%.</a:t>
            </a:r>
            <a:endParaRPr lang="en-US" sz="3850" dirty="0"/>
          </a:p>
        </p:txBody>
      </p:sp>
      <p:sp>
        <p:nvSpPr>
          <p:cNvPr id="10" name="Shape 8"/>
          <p:cNvSpPr/>
          <p:nvPr/>
        </p:nvSpPr>
        <p:spPr>
          <a:xfrm>
            <a:off x="1383863" y="12878038"/>
            <a:ext cx="11862673" cy="3699510"/>
          </a:xfrm>
          <a:prstGeom prst="roundRect">
            <a:avLst>
              <a:gd name="adj" fmla="val 5611"/>
            </a:avLst>
          </a:prstGeom>
          <a:solidFill>
            <a:srgbClr val="E9E6FA"/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908572" y="13402747"/>
            <a:ext cx="6714411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Maintenance optimisée</a:t>
            </a:r>
            <a:endParaRPr lang="en-US" sz="4850" dirty="0"/>
          </a:p>
        </p:txBody>
      </p:sp>
      <p:sp>
        <p:nvSpPr>
          <p:cNvPr id="12" name="Text 10"/>
          <p:cNvSpPr/>
          <p:nvPr/>
        </p:nvSpPr>
        <p:spPr>
          <a:xfrm>
            <a:off x="1908572" y="14471452"/>
            <a:ext cx="10813256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Simplifie les mises à jour et les évolutions futures.</a:t>
            </a:r>
            <a:endParaRPr lang="en-US" sz="3850" dirty="0"/>
          </a:p>
        </p:txBody>
      </p:sp>
      <p:sp>
        <p:nvSpPr>
          <p:cNvPr id="13" name="ZoneTexte 12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240637"/>
            <a:ext cx="10040779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Services Intégrés Clés</a:t>
            </a:r>
            <a:endParaRPr lang="en-US" sz="7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4551164"/>
            <a:ext cx="1235631" cy="12356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722" y="4758095"/>
            <a:ext cx="3892510" cy="154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Routing Avancé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3113722" y="6599039"/>
            <a:ext cx="3892510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Gestion dynamique des routes et paramètres.</a:t>
            </a:r>
            <a:endParaRPr lang="en-US" sz="3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048" y="4551164"/>
            <a:ext cx="1235631" cy="1235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53907" y="4758095"/>
            <a:ext cx="3892629" cy="154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Sécurité Robuste</a:t>
            </a:r>
            <a:endParaRPr lang="en-US" sz="4850" dirty="0"/>
          </a:p>
        </p:txBody>
      </p:sp>
      <p:sp>
        <p:nvSpPr>
          <p:cNvPr id="8" name="Text 4"/>
          <p:cNvSpPr/>
          <p:nvPr/>
        </p:nvSpPr>
        <p:spPr>
          <a:xfrm>
            <a:off x="9353907" y="6599039"/>
            <a:ext cx="3892629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Authentification, autorisation, protection intégrée.</a:t>
            </a:r>
            <a:endParaRPr lang="en-US" sz="3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63" y="10836712"/>
            <a:ext cx="1235631" cy="12356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113722" y="11043642"/>
            <a:ext cx="3892510" cy="154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ORM Puissant</a:t>
            </a:r>
            <a:endParaRPr lang="en-US" sz="4850" dirty="0"/>
          </a:p>
        </p:txBody>
      </p:sp>
      <p:sp>
        <p:nvSpPr>
          <p:cNvPr id="11" name="Text 6"/>
          <p:cNvSpPr/>
          <p:nvPr/>
        </p:nvSpPr>
        <p:spPr>
          <a:xfrm>
            <a:off x="3113722" y="12884587"/>
            <a:ext cx="3892510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Interaction simplifiée avec les bases de données.</a:t>
            </a:r>
            <a:endParaRPr lang="en-US" sz="3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048" y="10836712"/>
            <a:ext cx="1235631" cy="12356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53907" y="11043642"/>
            <a:ext cx="3892629" cy="154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Templates Multilingues</a:t>
            </a:r>
            <a:endParaRPr lang="en-US" sz="4850" dirty="0"/>
          </a:p>
        </p:txBody>
      </p:sp>
      <p:sp>
        <p:nvSpPr>
          <p:cNvPr id="14" name="Text 8"/>
          <p:cNvSpPr/>
          <p:nvPr/>
        </p:nvSpPr>
        <p:spPr>
          <a:xfrm>
            <a:off x="9353907" y="12884587"/>
            <a:ext cx="3892629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Internationalisation rapide et facile.</a:t>
            </a:r>
            <a:endParaRPr lang="en-US" sz="3850" dirty="0"/>
          </a:p>
        </p:txBody>
      </p:sp>
      <p:sp>
        <p:nvSpPr>
          <p:cNvPr id="15" name="ZoneTexte 14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587341"/>
            <a:ext cx="11862673" cy="210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250"/>
              </a:lnSpc>
              <a:buNone/>
            </a:pPr>
            <a:r>
              <a:rPr lang="en-US" sz="6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Formalisme Architectural Rigoureux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1383863" y="4528066"/>
            <a:ext cx="1186267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 utilise des métriques quantitatives pour une architecture irréprochable.</a:t>
            </a:r>
            <a:endParaRPr lang="en-US" sz="3300" dirty="0"/>
          </a:p>
        </p:txBody>
      </p:sp>
      <p:sp>
        <p:nvSpPr>
          <p:cNvPr id="4" name="Shape 2"/>
          <p:cNvSpPr/>
          <p:nvPr/>
        </p:nvSpPr>
        <p:spPr>
          <a:xfrm>
            <a:off x="1383863" y="6345079"/>
            <a:ext cx="1977033" cy="2420779"/>
          </a:xfrm>
          <a:prstGeom prst="roundRect">
            <a:avLst>
              <a:gd name="adj" fmla="val 8925"/>
            </a:avLst>
          </a:prstGeom>
          <a:solidFill>
            <a:srgbClr val="E9E6FA"/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076926" y="7186255"/>
            <a:ext cx="590788" cy="738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4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4650" dirty="0"/>
          </a:p>
        </p:txBody>
      </p:sp>
      <p:sp>
        <p:nvSpPr>
          <p:cNvPr id="6" name="Text 4"/>
          <p:cNvSpPr/>
          <p:nvPr/>
        </p:nvSpPr>
        <p:spPr>
          <a:xfrm>
            <a:off x="3780949" y="6765131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 (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Coefficient </a:t>
            </a:r>
            <a:r>
              <a:rPr lang="en-US" sz="4100" b="1" dirty="0" err="1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d’homogénéité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)</a:t>
            </a:r>
            <a:endParaRPr lang="en-US" sz="4100" dirty="0"/>
          </a:p>
        </p:txBody>
      </p:sp>
      <p:sp>
        <p:nvSpPr>
          <p:cNvPr id="7" name="Text 5"/>
          <p:cNvSpPr/>
          <p:nvPr/>
        </p:nvSpPr>
        <p:spPr>
          <a:xfrm>
            <a:off x="3780949" y="7442808"/>
            <a:ext cx="8789313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3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Mesure</a:t>
            </a:r>
            <a:r>
              <a:rPr lang="en-US" sz="3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proximité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sémantique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et 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architecturale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entre 2composants.</a:t>
            </a:r>
            <a:endParaRPr lang="en-US" sz="3300" dirty="0"/>
          </a:p>
        </p:txBody>
      </p:sp>
      <p:sp>
        <p:nvSpPr>
          <p:cNvPr id="9" name="Shape 7"/>
          <p:cNvSpPr/>
          <p:nvPr/>
        </p:nvSpPr>
        <p:spPr>
          <a:xfrm>
            <a:off x="1383863" y="8975884"/>
            <a:ext cx="3954185" cy="3093006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065502" y="10153174"/>
            <a:ext cx="590788" cy="738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4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4650" dirty="0"/>
          </a:p>
        </p:txBody>
      </p:sp>
      <p:sp>
        <p:nvSpPr>
          <p:cNvPr id="11" name="Text 9"/>
          <p:cNvSpPr/>
          <p:nvPr/>
        </p:nvSpPr>
        <p:spPr>
          <a:xfrm>
            <a:off x="5758101" y="9395936"/>
            <a:ext cx="5251609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CHO (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Coefficient </a:t>
            </a:r>
            <a:r>
              <a:rPr lang="en-US" sz="4100" b="1" dirty="0" err="1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d’homogénéisation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)</a:t>
            </a:r>
            <a:endParaRPr lang="en-US" sz="4100" dirty="0"/>
          </a:p>
        </p:txBody>
      </p:sp>
      <p:sp>
        <p:nvSpPr>
          <p:cNvPr id="12" name="Text 10"/>
          <p:cNvSpPr/>
          <p:nvPr/>
        </p:nvSpPr>
        <p:spPr>
          <a:xfrm>
            <a:off x="5758101" y="10304383"/>
            <a:ext cx="7068383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3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Évalue</a:t>
            </a:r>
            <a:r>
              <a:rPr lang="en-US" sz="3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rapprochement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créé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une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façade entre 2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composants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3300" dirty="0"/>
          </a:p>
        </p:txBody>
      </p:sp>
      <p:sp>
        <p:nvSpPr>
          <p:cNvPr id="13" name="Shape 11"/>
          <p:cNvSpPr/>
          <p:nvPr/>
        </p:nvSpPr>
        <p:spPr>
          <a:xfrm>
            <a:off x="5548074" y="12036504"/>
            <a:ext cx="7488436" cy="26670"/>
          </a:xfrm>
          <a:prstGeom prst="roundRect">
            <a:avLst>
              <a:gd name="adj" fmla="val 661622"/>
            </a:avLst>
          </a:prstGeom>
          <a:solidFill>
            <a:srgbClr val="BDB8DF"/>
          </a:solidFill>
          <a:ln/>
        </p:spPr>
      </p:sp>
      <p:sp>
        <p:nvSpPr>
          <p:cNvPr id="14" name="Shape 12"/>
          <p:cNvSpPr/>
          <p:nvPr/>
        </p:nvSpPr>
        <p:spPr>
          <a:xfrm>
            <a:off x="1383863" y="12278916"/>
            <a:ext cx="5931337" cy="4421624"/>
          </a:xfrm>
          <a:prstGeom prst="roundRect">
            <a:avLst>
              <a:gd name="adj" fmla="val 3991"/>
            </a:avLst>
          </a:prstGeom>
          <a:solidFill>
            <a:srgbClr val="E9E6FA"/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054078" y="14120455"/>
            <a:ext cx="590788" cy="738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00"/>
              </a:lnSpc>
              <a:buNone/>
            </a:pPr>
            <a:r>
              <a:rPr lang="en-US" sz="4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4650" dirty="0"/>
          </a:p>
        </p:txBody>
      </p:sp>
      <p:sp>
        <p:nvSpPr>
          <p:cNvPr id="16" name="Text 14"/>
          <p:cNvSpPr/>
          <p:nvPr/>
        </p:nvSpPr>
        <p:spPr>
          <a:xfrm>
            <a:off x="7735253" y="12698968"/>
            <a:ext cx="5091232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CD (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Coefficient de </a:t>
            </a:r>
            <a:r>
              <a:rPr lang="en-US" sz="4100" b="1" dirty="0" err="1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dépendance</a:t>
            </a:r>
            <a:r>
              <a:rPr lang="en-US" sz="4100" b="1" dirty="0" smtClean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)</a:t>
            </a:r>
            <a:endParaRPr lang="en-US" sz="4100" dirty="0"/>
          </a:p>
        </p:txBody>
      </p:sp>
      <p:sp>
        <p:nvSpPr>
          <p:cNvPr id="17" name="Text 15"/>
          <p:cNvSpPr/>
          <p:nvPr/>
        </p:nvSpPr>
        <p:spPr>
          <a:xfrm>
            <a:off x="7735253" y="14263807"/>
            <a:ext cx="5091232" cy="201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 les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dépendances</a:t>
            </a:r>
            <a:r>
              <a:rPr lang="en-US" sz="3300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d’un module par rapport à un </a:t>
            </a:r>
            <a:r>
              <a:rPr lang="en-US" sz="3300" dirty="0" err="1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autre</a:t>
            </a:r>
            <a:endParaRPr lang="en-US" sz="33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408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323195"/>
            <a:ext cx="11713845" cy="1112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Tests &amp; Intégration Continue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1383863" y="11935658"/>
            <a:ext cx="11862673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 facilite les tests unitaires et l'intégration continue pour un code sans faille.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1383863" y="13859351"/>
            <a:ext cx="1186267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600"/>
              </a:lnSpc>
              <a:buSzPct val="100000"/>
              <a:buChar char="•"/>
            </a:pPr>
            <a:r>
              <a:rPr lang="en-US" sz="3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Conçu pour faciliter les tests unitaires.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383863" y="14726603"/>
            <a:ext cx="1186267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600"/>
              </a:lnSpc>
              <a:buSzPct val="100000"/>
              <a:buChar char="•"/>
            </a:pPr>
            <a:r>
              <a:rPr lang="en-US" sz="3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Compatible avec GitHub Actions, GitLab CI.</a:t>
            </a:r>
            <a:endParaRPr lang="en-US" sz="3500" dirty="0"/>
          </a:p>
        </p:txBody>
      </p:sp>
      <p:sp>
        <p:nvSpPr>
          <p:cNvPr id="7" name="Text 4"/>
          <p:cNvSpPr/>
          <p:nvPr/>
        </p:nvSpPr>
        <p:spPr>
          <a:xfrm>
            <a:off x="1383863" y="15593854"/>
            <a:ext cx="11862673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600"/>
              </a:lnSpc>
              <a:buSzPct val="100000"/>
              <a:buChar char="•"/>
            </a:pPr>
            <a:r>
              <a:rPr lang="en-US" sz="3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Réduit les bugs de 30% grâce à l'automatisation.</a:t>
            </a:r>
            <a:endParaRPr lang="en-US" sz="3500" dirty="0"/>
          </a:p>
        </p:txBody>
      </p:sp>
      <p:sp>
        <p:nvSpPr>
          <p:cNvPr id="8" name="ZoneTexte 7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2452926"/>
            <a:ext cx="7414022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Facilité d'Utilisation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1383863" y="4120991"/>
            <a:ext cx="1186267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Apprenez UNDER rapidement et réduisez votre temps de développement.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78" y="5724287"/>
            <a:ext cx="1957268" cy="33085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88725" y="7493437"/>
            <a:ext cx="521256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5698688" y="6384488"/>
            <a:ext cx="545413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Documentation complète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5698688" y="7186136"/>
            <a:ext cx="7177207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Exemples concrets pour une prise en main rapide.</a:t>
            </a:r>
            <a:endParaRPr lang="en-US" sz="2900" dirty="0"/>
          </a:p>
        </p:txBody>
      </p:sp>
      <p:sp>
        <p:nvSpPr>
          <p:cNvPr id="8" name="Shape 5"/>
          <p:cNvSpPr/>
          <p:nvPr/>
        </p:nvSpPr>
        <p:spPr>
          <a:xfrm>
            <a:off x="5420678" y="9052441"/>
            <a:ext cx="7733228" cy="22860"/>
          </a:xfrm>
          <a:prstGeom prst="roundRect">
            <a:avLst>
              <a:gd name="adj" fmla="val 681080"/>
            </a:avLst>
          </a:prstGeom>
          <a:solidFill>
            <a:srgbClr val="BDB8D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085" y="9125426"/>
            <a:ext cx="3914656" cy="330850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88725" y="10453926"/>
            <a:ext cx="521256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4100" dirty="0"/>
          </a:p>
        </p:txBody>
      </p:sp>
      <p:sp>
        <p:nvSpPr>
          <p:cNvPr id="11" name="Text 7"/>
          <p:cNvSpPr/>
          <p:nvPr/>
        </p:nvSpPr>
        <p:spPr>
          <a:xfrm>
            <a:off x="6677382" y="9785628"/>
            <a:ext cx="4633674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Communauté active</a:t>
            </a:r>
            <a:endParaRPr lang="en-US" sz="3600" dirty="0"/>
          </a:p>
        </p:txBody>
      </p:sp>
      <p:sp>
        <p:nvSpPr>
          <p:cNvPr id="12" name="Text 8"/>
          <p:cNvSpPr/>
          <p:nvPr/>
        </p:nvSpPr>
        <p:spPr>
          <a:xfrm>
            <a:off x="6677382" y="10587276"/>
            <a:ext cx="619851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réactif et échanges enrichissants.</a:t>
            </a:r>
            <a:endParaRPr lang="en-US" sz="2900" dirty="0"/>
          </a:p>
        </p:txBody>
      </p:sp>
      <p:sp>
        <p:nvSpPr>
          <p:cNvPr id="13" name="Shape 9"/>
          <p:cNvSpPr/>
          <p:nvPr/>
        </p:nvSpPr>
        <p:spPr>
          <a:xfrm>
            <a:off x="6399371" y="12453580"/>
            <a:ext cx="6754535" cy="22860"/>
          </a:xfrm>
          <a:prstGeom prst="roundRect">
            <a:avLst>
              <a:gd name="adj" fmla="val 681080"/>
            </a:avLst>
          </a:prstGeom>
          <a:solidFill>
            <a:srgbClr val="BDB8D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" y="12526566"/>
            <a:ext cx="5871924" cy="330850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088844" y="13855065"/>
            <a:ext cx="521256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50"/>
              </a:lnSpc>
              <a:buNone/>
            </a:pPr>
            <a:r>
              <a:rPr lang="en-US" sz="4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4100" dirty="0"/>
          </a:p>
        </p:txBody>
      </p:sp>
      <p:sp>
        <p:nvSpPr>
          <p:cNvPr id="16" name="Text 11"/>
          <p:cNvSpPr/>
          <p:nvPr/>
        </p:nvSpPr>
        <p:spPr>
          <a:xfrm>
            <a:off x="7656076" y="12897207"/>
            <a:ext cx="5219819" cy="115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Courbe d'apprentissage rapide</a:t>
            </a:r>
            <a:endParaRPr lang="en-US" sz="3600" dirty="0"/>
          </a:p>
        </p:txBody>
      </p:sp>
      <p:sp>
        <p:nvSpPr>
          <p:cNvPr id="17" name="Text 12"/>
          <p:cNvSpPr/>
          <p:nvPr/>
        </p:nvSpPr>
        <p:spPr>
          <a:xfrm>
            <a:off x="7656076" y="14278094"/>
            <a:ext cx="5219819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Idéal pour les développeurs PHP existants.</a:t>
            </a:r>
            <a:endParaRPr lang="en-US" sz="29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5195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3602" y="6368772"/>
            <a:ext cx="7158157" cy="69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Performances et Scalabilité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1193602" y="7373064"/>
            <a:ext cx="1224319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 est optimisé pour la vitesse et la scalabilité horizontale.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93602" y="8266509"/>
            <a:ext cx="12243197" cy="914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50"/>
              </a:lnSpc>
              <a:buNone/>
            </a:pPr>
            <a:r>
              <a:rPr lang="en-US" sz="7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40%</a:t>
            </a:r>
            <a:endParaRPr lang="en-US" sz="7150" dirty="0"/>
          </a:p>
        </p:txBody>
      </p:sp>
      <p:sp>
        <p:nvSpPr>
          <p:cNvPr id="6" name="Text 3"/>
          <p:cNvSpPr/>
          <p:nvPr/>
        </p:nvSpPr>
        <p:spPr>
          <a:xfrm>
            <a:off x="5438775" y="9527024"/>
            <a:ext cx="375285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Vitesse de Chargement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193602" y="10126147"/>
            <a:ext cx="1224319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Augmentation de la vitesse des pages.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93602" y="11539061"/>
            <a:ext cx="12243197" cy="914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50"/>
              </a:lnSpc>
              <a:buNone/>
            </a:pPr>
            <a:r>
              <a:rPr lang="en-US" sz="7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🔥</a:t>
            </a:r>
            <a:endParaRPr lang="en-US" sz="7150" dirty="0"/>
          </a:p>
        </p:txBody>
      </p:sp>
      <p:sp>
        <p:nvSpPr>
          <p:cNvPr id="9" name="Text 6"/>
          <p:cNvSpPr/>
          <p:nvPr/>
        </p:nvSpPr>
        <p:spPr>
          <a:xfrm>
            <a:off x="5583436" y="12799576"/>
            <a:ext cx="3463528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Optimisation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193602" y="13398698"/>
            <a:ext cx="1224319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Framework léger et efficace.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93602" y="14811613"/>
            <a:ext cx="12243197" cy="914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50"/>
              </a:lnSpc>
              <a:buNone/>
            </a:pPr>
            <a:r>
              <a:rPr lang="en-US" sz="7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🚀</a:t>
            </a:r>
            <a:endParaRPr lang="en-US" sz="7150" dirty="0"/>
          </a:p>
        </p:txBody>
      </p:sp>
      <p:sp>
        <p:nvSpPr>
          <p:cNvPr id="12" name="Text 9"/>
          <p:cNvSpPr/>
          <p:nvPr/>
        </p:nvSpPr>
        <p:spPr>
          <a:xfrm>
            <a:off x="5583436" y="16072128"/>
            <a:ext cx="3463528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Scalabilité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1193602" y="16671250"/>
            <a:ext cx="1224319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Prêt pour la croissance grâce à la modularité.</a:t>
            </a:r>
            <a:endParaRPr lang="en-US" sz="2150" dirty="0"/>
          </a:p>
        </p:txBody>
      </p:sp>
      <p:sp>
        <p:nvSpPr>
          <p:cNvPr id="14" name="ZoneTexte 13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3863" y="1505426"/>
            <a:ext cx="11832908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Cas d'Utilisation Typiques</a:t>
            </a:r>
            <a:endParaRPr lang="en-US" sz="7750" dirty="0"/>
          </a:p>
        </p:txBody>
      </p:sp>
      <p:sp>
        <p:nvSpPr>
          <p:cNvPr id="3" name="Text 1"/>
          <p:cNvSpPr/>
          <p:nvPr/>
        </p:nvSpPr>
        <p:spPr>
          <a:xfrm>
            <a:off x="1383863" y="3729514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Découvrez comment UNDER peut transformer vos projets.</a:t>
            </a:r>
            <a:endParaRPr lang="en-US" sz="3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63" y="5866924"/>
            <a:ext cx="2471261" cy="36385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96527" y="6361152"/>
            <a:ext cx="7375565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Plateformes E-commerce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4596527" y="7429857"/>
            <a:ext cx="8650010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Créez des boutiques modulaires et évolutives.</a:t>
            </a:r>
            <a:endParaRPr lang="en-US" sz="3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63" y="9505474"/>
            <a:ext cx="2471261" cy="36385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96527" y="9999702"/>
            <a:ext cx="8352353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Applications Web Complexes</a:t>
            </a:r>
            <a:endParaRPr lang="en-US" sz="4850" dirty="0"/>
          </a:p>
        </p:txBody>
      </p:sp>
      <p:sp>
        <p:nvSpPr>
          <p:cNvPr id="9" name="Text 5"/>
          <p:cNvSpPr/>
          <p:nvPr/>
        </p:nvSpPr>
        <p:spPr>
          <a:xfrm>
            <a:off x="4596527" y="11068407"/>
            <a:ext cx="8650010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Gérez front-end, back-end et API dans un même projet.</a:t>
            </a:r>
            <a:endParaRPr lang="en-US" sz="3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863" y="13144024"/>
            <a:ext cx="2471261" cy="36385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596527" y="13638252"/>
            <a:ext cx="8292346" cy="772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Systèmes CMS Personnalisés</a:t>
            </a:r>
            <a:endParaRPr lang="en-US" sz="4850" dirty="0"/>
          </a:p>
        </p:txBody>
      </p:sp>
      <p:sp>
        <p:nvSpPr>
          <p:cNvPr id="12" name="Text 7"/>
          <p:cNvSpPr/>
          <p:nvPr/>
        </p:nvSpPr>
        <p:spPr>
          <a:xfrm>
            <a:off x="4596527" y="14706957"/>
            <a:ext cx="8650010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3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Développez des solutions de gestion de contenu sur mesure.</a:t>
            </a:r>
            <a:endParaRPr lang="en-US" sz="3850" dirty="0"/>
          </a:p>
        </p:txBody>
      </p:sp>
      <p:sp>
        <p:nvSpPr>
          <p:cNvPr id="13" name="ZoneTexte 12"/>
          <p:cNvSpPr txBox="1"/>
          <p:nvPr/>
        </p:nvSpPr>
        <p:spPr>
          <a:xfrm>
            <a:off x="12736286" y="17667514"/>
            <a:ext cx="1894114" cy="62048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472</Words>
  <Application>Microsoft Office PowerPoint</Application>
  <PresentationFormat>Personnalisé</PresentationFormat>
  <Paragraphs>91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Outfit Extra Bold</vt:lpstr>
      <vt:lpstr>Calibri</vt:lpstr>
      <vt:lpstr>Arimo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Ecotech Solidaire</cp:lastModifiedBy>
  <cp:revision>2</cp:revision>
  <dcterms:created xsi:type="dcterms:W3CDTF">2025-05-29T01:23:24Z</dcterms:created>
  <dcterms:modified xsi:type="dcterms:W3CDTF">2025-05-30T06:16:09Z</dcterms:modified>
</cp:coreProperties>
</file>